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0"/>
  </p:notesMasterIdLst>
  <p:sldIdLst>
    <p:sldId id="299" r:id="rId2"/>
    <p:sldId id="305" r:id="rId3"/>
    <p:sldId id="308" r:id="rId4"/>
    <p:sldId id="309" r:id="rId5"/>
    <p:sldId id="306" r:id="rId6"/>
    <p:sldId id="307" r:id="rId7"/>
    <p:sldId id="303" r:id="rId8"/>
    <p:sldId id="272" r:id="rId9"/>
  </p:sldIdLst>
  <p:sldSz cx="12192000" cy="6858000"/>
  <p:notesSz cx="9144000" cy="68580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8639" autoAdjust="0"/>
  </p:normalViewPr>
  <p:slideViewPr>
    <p:cSldViewPr snapToGrid="0" showGuides="1">
      <p:cViewPr varScale="1">
        <p:scale>
          <a:sx n="99" d="100"/>
          <a:sy n="99" d="100"/>
        </p:scale>
        <p:origin x="2072" y="62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What happens when you are entering data into DHIS2, but your internet connection is lost?</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This can be a common problem in places with limited or unstable internet connectivity. </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7943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this reason, DHIS2 has been built with basic offline data entry capabilities in mind so you can continue to enter data even when temporarily offline. Let's take a look at how it works.</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s-ES" dirty="0" err="1"/>
              <a:t>For</a:t>
            </a:r>
            <a:r>
              <a:rPr lang="es-ES" dirty="0"/>
              <a:t> </a:t>
            </a:r>
            <a:r>
              <a:rPr lang="es-ES" dirty="0" err="1"/>
              <a:t>this</a:t>
            </a:r>
            <a:r>
              <a:rPr lang="es-ES" dirty="0"/>
              <a:t> </a:t>
            </a:r>
            <a:r>
              <a:rPr lang="es-ES" dirty="0" err="1"/>
              <a:t>reason</a:t>
            </a:r>
            <a:r>
              <a:rPr lang="es-ES" dirty="0"/>
              <a:t>, DHIS2 has </a:t>
            </a:r>
            <a:r>
              <a:rPr lang="es-ES" dirty="0" err="1"/>
              <a:t>been</a:t>
            </a:r>
            <a:r>
              <a:rPr lang="es-ES" dirty="0"/>
              <a:t> </a:t>
            </a:r>
            <a:r>
              <a:rPr lang="es-ES" dirty="0" err="1"/>
              <a:t>built</a:t>
            </a:r>
            <a:r>
              <a:rPr lang="es-ES" dirty="0"/>
              <a:t> </a:t>
            </a:r>
            <a:r>
              <a:rPr lang="es-ES" dirty="0" err="1"/>
              <a:t>with</a:t>
            </a:r>
            <a:r>
              <a:rPr lang="es-ES" dirty="0"/>
              <a:t> </a:t>
            </a:r>
            <a:r>
              <a:rPr lang="es-ES" dirty="0" err="1"/>
              <a:t>basic</a:t>
            </a:r>
            <a:r>
              <a:rPr lang="es-ES" dirty="0"/>
              <a:t> offline data </a:t>
            </a:r>
            <a:r>
              <a:rPr lang="es-ES" dirty="0" err="1"/>
              <a:t>entry</a:t>
            </a:r>
            <a:r>
              <a:rPr lang="es-ES" dirty="0"/>
              <a:t> </a:t>
            </a:r>
            <a:r>
              <a:rPr lang="es-ES" dirty="0" err="1"/>
              <a:t>capabilities</a:t>
            </a:r>
            <a:r>
              <a:rPr lang="es-ES" dirty="0"/>
              <a:t> in </a:t>
            </a:r>
            <a:r>
              <a:rPr lang="es-ES" dirty="0" err="1"/>
              <a:t>mind</a:t>
            </a:r>
            <a:r>
              <a:rPr lang="es-ES" dirty="0"/>
              <a:t> so </a:t>
            </a:r>
            <a:r>
              <a:rPr lang="es-ES" dirty="0" err="1"/>
              <a:t>you</a:t>
            </a:r>
            <a:r>
              <a:rPr lang="es-ES" dirty="0"/>
              <a:t> can continue </a:t>
            </a:r>
            <a:r>
              <a:rPr lang="es-ES" dirty="0" err="1"/>
              <a:t>to</a:t>
            </a:r>
            <a:r>
              <a:rPr lang="es-ES" dirty="0"/>
              <a:t> </a:t>
            </a:r>
            <a:r>
              <a:rPr lang="es-ES" dirty="0" err="1"/>
              <a:t>enter</a:t>
            </a:r>
            <a:r>
              <a:rPr lang="es-ES" dirty="0"/>
              <a:t> data </a:t>
            </a:r>
            <a:r>
              <a:rPr lang="es-ES" dirty="0" err="1"/>
              <a:t>even</a:t>
            </a:r>
            <a:r>
              <a:rPr lang="es-ES" dirty="0"/>
              <a:t> </a:t>
            </a:r>
            <a:r>
              <a:rPr lang="es-ES" dirty="0" err="1"/>
              <a:t>when</a:t>
            </a:r>
            <a:r>
              <a:rPr lang="es-ES" dirty="0"/>
              <a:t> </a:t>
            </a:r>
            <a:r>
              <a:rPr lang="es-ES" dirty="0" err="1"/>
              <a:t>temporarily</a:t>
            </a:r>
            <a:r>
              <a:rPr lang="es-ES" dirty="0"/>
              <a:t> offline. </a:t>
            </a:r>
            <a:r>
              <a:rPr lang="es-ES" dirty="0" err="1"/>
              <a:t>Let's</a:t>
            </a:r>
            <a:r>
              <a:rPr lang="es-ES" dirty="0"/>
              <a:t> </a:t>
            </a:r>
            <a:r>
              <a:rPr lang="es-ES" dirty="0" err="1"/>
              <a:t>take</a:t>
            </a:r>
            <a:r>
              <a:rPr lang="es-ES" dirty="0"/>
              <a:t> a look at </a:t>
            </a:r>
            <a:r>
              <a:rPr lang="es-ES" dirty="0" err="1"/>
              <a:t>how</a:t>
            </a:r>
            <a:r>
              <a:rPr lang="es-ES" dirty="0"/>
              <a:t> </a:t>
            </a:r>
            <a:r>
              <a:rPr lang="es-ES" dirty="0" err="1"/>
              <a:t>it</a:t>
            </a:r>
            <a:r>
              <a:rPr lang="es-ES" dirty="0"/>
              <a:t> </a:t>
            </a:r>
            <a:r>
              <a:rPr lang="es-ES" dirty="0" err="1"/>
              <a:t>works</a:t>
            </a:r>
            <a:r>
              <a:rPr lang="es-ES" dirty="0"/>
              <a:t>. </a:t>
            </a:r>
          </a:p>
          <a:p>
            <a:endParaRPr lang="es-ES" dirty="0"/>
          </a:p>
          <a:p>
            <a:r>
              <a:rPr lang="es-ES" dirty="0" err="1"/>
              <a:t>Slide</a:t>
            </a:r>
            <a:r>
              <a:rPr lang="es-ES" dirty="0"/>
              <a:t> 5 (demo)</a:t>
            </a:r>
          </a:p>
          <a:p>
            <a:r>
              <a:rPr lang="es-ES" dirty="0" err="1"/>
              <a:t>When</a:t>
            </a:r>
            <a:r>
              <a:rPr lang="es-ES" dirty="0"/>
              <a:t> </a:t>
            </a:r>
            <a:r>
              <a:rPr lang="es-ES" dirty="0" err="1"/>
              <a:t>you</a:t>
            </a:r>
            <a:r>
              <a:rPr lang="es-ES" dirty="0"/>
              <a:t> open </a:t>
            </a:r>
            <a:r>
              <a:rPr lang="es-ES" dirty="0" err="1"/>
              <a:t>the</a:t>
            </a:r>
            <a:r>
              <a:rPr lang="es-ES" dirty="0"/>
              <a:t> DHIS2 data </a:t>
            </a:r>
            <a:r>
              <a:rPr lang="es-ES" dirty="0" err="1"/>
              <a:t>entry</a:t>
            </a:r>
            <a:r>
              <a:rPr lang="es-ES" dirty="0"/>
              <a:t> app, </a:t>
            </a:r>
            <a:r>
              <a:rPr lang="es-ES" dirty="0" err="1"/>
              <a:t>the</a:t>
            </a:r>
            <a:r>
              <a:rPr lang="es-ES" dirty="0"/>
              <a:t> </a:t>
            </a:r>
            <a:r>
              <a:rPr lang="es-ES" dirty="0" err="1"/>
              <a:t>message</a:t>
            </a:r>
            <a:r>
              <a:rPr lang="es-ES" dirty="0"/>
              <a:t>, "</a:t>
            </a:r>
            <a:r>
              <a:rPr lang="es-ES" dirty="0" err="1"/>
              <a:t>You</a:t>
            </a:r>
            <a:r>
              <a:rPr lang="es-ES" dirty="0"/>
              <a:t> are online", </a:t>
            </a:r>
            <a:r>
              <a:rPr lang="es-ES" dirty="0" err="1"/>
              <a:t>should</a:t>
            </a:r>
            <a:r>
              <a:rPr lang="es-ES" dirty="0"/>
              <a:t> </a:t>
            </a:r>
            <a:r>
              <a:rPr lang="es-ES" dirty="0" err="1"/>
              <a:t>display</a:t>
            </a:r>
            <a:r>
              <a:rPr lang="es-ES" dirty="0"/>
              <a:t> in a </a:t>
            </a:r>
            <a:r>
              <a:rPr lang="es-ES" dirty="0" err="1"/>
              <a:t>yellow</a:t>
            </a:r>
            <a:r>
              <a:rPr lang="es-ES" dirty="0"/>
              <a:t> </a:t>
            </a:r>
            <a:r>
              <a:rPr lang="es-ES" dirty="0" err="1"/>
              <a:t>text</a:t>
            </a:r>
            <a:r>
              <a:rPr lang="es-ES" dirty="0"/>
              <a:t> box at </a:t>
            </a:r>
            <a:r>
              <a:rPr lang="es-ES" dirty="0" err="1"/>
              <a:t>the</a:t>
            </a:r>
            <a:r>
              <a:rPr lang="es-ES" dirty="0"/>
              <a:t> top </a:t>
            </a:r>
            <a:r>
              <a:rPr lang="es-ES" dirty="0" err="1"/>
              <a:t>of</a:t>
            </a:r>
            <a:r>
              <a:rPr lang="es-ES" dirty="0"/>
              <a:t> </a:t>
            </a:r>
            <a:r>
              <a:rPr lang="es-ES" dirty="0" err="1"/>
              <a:t>the</a:t>
            </a:r>
            <a:r>
              <a:rPr lang="es-ES" dirty="0"/>
              <a:t> </a:t>
            </a:r>
            <a:r>
              <a:rPr lang="es-ES" dirty="0" err="1"/>
              <a:t>screen</a:t>
            </a:r>
            <a:r>
              <a:rPr lang="es-ES" dirty="0"/>
              <a:t>. </a:t>
            </a:r>
          </a:p>
          <a:p>
            <a:endParaRPr lang="es-ES" dirty="0"/>
          </a:p>
          <a:p>
            <a:r>
              <a:rPr lang="es-ES" dirty="0" err="1"/>
              <a:t>This</a:t>
            </a:r>
            <a:r>
              <a:rPr lang="es-ES" dirty="0"/>
              <a:t> </a:t>
            </a:r>
            <a:r>
              <a:rPr lang="es-ES" dirty="0" err="1"/>
              <a:t>means</a:t>
            </a:r>
            <a:r>
              <a:rPr lang="es-ES" dirty="0"/>
              <a:t> </a:t>
            </a:r>
            <a:r>
              <a:rPr lang="es-ES" dirty="0" err="1"/>
              <a:t>that</a:t>
            </a:r>
            <a:r>
              <a:rPr lang="es-ES" dirty="0"/>
              <a:t> </a:t>
            </a:r>
            <a:r>
              <a:rPr lang="es-ES" dirty="0" err="1"/>
              <a:t>you</a:t>
            </a:r>
            <a:r>
              <a:rPr lang="es-ES" dirty="0"/>
              <a:t> are </a:t>
            </a:r>
            <a:r>
              <a:rPr lang="es-ES" dirty="0" err="1"/>
              <a:t>connected</a:t>
            </a:r>
            <a:r>
              <a:rPr lang="es-ES" dirty="0"/>
              <a:t> </a:t>
            </a:r>
            <a:r>
              <a:rPr lang="es-ES" dirty="0" err="1"/>
              <a:t>to</a:t>
            </a:r>
            <a:r>
              <a:rPr lang="es-ES" dirty="0"/>
              <a:t> </a:t>
            </a:r>
            <a:r>
              <a:rPr lang="es-ES" dirty="0" err="1"/>
              <a:t>the</a:t>
            </a:r>
            <a:r>
              <a:rPr lang="es-ES" dirty="0"/>
              <a:t> internet and </a:t>
            </a:r>
            <a:r>
              <a:rPr lang="es-ES" dirty="0" err="1"/>
              <a:t>the</a:t>
            </a:r>
            <a:r>
              <a:rPr lang="es-ES" dirty="0"/>
              <a:t> data </a:t>
            </a:r>
            <a:r>
              <a:rPr lang="es-ES" dirty="0" err="1"/>
              <a:t>you</a:t>
            </a:r>
            <a:r>
              <a:rPr lang="es-ES" dirty="0"/>
              <a:t> </a:t>
            </a:r>
            <a:r>
              <a:rPr lang="es-ES" dirty="0" err="1"/>
              <a:t>entered</a:t>
            </a:r>
            <a:r>
              <a:rPr lang="es-ES" dirty="0"/>
              <a:t> </a:t>
            </a:r>
            <a:r>
              <a:rPr lang="es-ES" dirty="0" err="1"/>
              <a:t>will</a:t>
            </a:r>
            <a:r>
              <a:rPr lang="es-ES" dirty="0"/>
              <a:t> be </a:t>
            </a:r>
            <a:r>
              <a:rPr lang="es-ES" dirty="0" err="1"/>
              <a:t>automatically</a:t>
            </a:r>
            <a:r>
              <a:rPr lang="es-ES" dirty="0"/>
              <a:t> </a:t>
            </a:r>
            <a:r>
              <a:rPr lang="es-ES" dirty="0" err="1"/>
              <a:t>saved</a:t>
            </a:r>
            <a:r>
              <a:rPr lang="es-ES" dirty="0"/>
              <a:t> </a:t>
            </a:r>
            <a:r>
              <a:rPr lang="es-ES" dirty="0" err="1"/>
              <a:t>to</a:t>
            </a:r>
            <a:r>
              <a:rPr lang="es-ES" dirty="0"/>
              <a:t> </a:t>
            </a:r>
            <a:r>
              <a:rPr lang="es-ES" dirty="0" err="1"/>
              <a:t>the</a:t>
            </a:r>
            <a:r>
              <a:rPr lang="es-ES" dirty="0"/>
              <a:t> DHIS2 server. </a:t>
            </a:r>
          </a:p>
          <a:p>
            <a:endParaRPr lang="es-ES" dirty="0"/>
          </a:p>
          <a:p>
            <a:r>
              <a:rPr lang="es-ES" dirty="0" err="1"/>
              <a:t>Now</a:t>
            </a:r>
            <a:r>
              <a:rPr lang="es-ES" dirty="0"/>
              <a:t>, </a:t>
            </a:r>
            <a:r>
              <a:rPr lang="es-ES" dirty="0" err="1"/>
              <a:t>let's</a:t>
            </a:r>
            <a:r>
              <a:rPr lang="es-ES" dirty="0"/>
              <a:t> </a:t>
            </a:r>
            <a:r>
              <a:rPr lang="es-ES" dirty="0" err="1"/>
              <a:t>see</a:t>
            </a:r>
            <a:r>
              <a:rPr lang="es-ES" dirty="0"/>
              <a:t> </a:t>
            </a:r>
            <a:r>
              <a:rPr lang="es-ES" dirty="0" err="1"/>
              <a:t>what</a:t>
            </a:r>
            <a:r>
              <a:rPr lang="es-ES" dirty="0"/>
              <a:t> </a:t>
            </a:r>
            <a:r>
              <a:rPr lang="es-ES" dirty="0" err="1"/>
              <a:t>happens</a:t>
            </a:r>
            <a:r>
              <a:rPr lang="es-ES" dirty="0"/>
              <a:t> </a:t>
            </a:r>
            <a:r>
              <a:rPr lang="es-ES" dirty="0" err="1"/>
              <a:t>if</a:t>
            </a:r>
            <a:r>
              <a:rPr lang="es-ES" dirty="0"/>
              <a:t> </a:t>
            </a:r>
            <a:r>
              <a:rPr lang="es-ES" dirty="0" err="1"/>
              <a:t>you</a:t>
            </a:r>
            <a:r>
              <a:rPr lang="es-ES" dirty="0"/>
              <a:t> lose internet </a:t>
            </a:r>
            <a:r>
              <a:rPr lang="es-ES" dirty="0" err="1"/>
              <a:t>access</a:t>
            </a:r>
            <a:r>
              <a:rPr lang="es-ES" dirty="0"/>
              <a:t>. </a:t>
            </a:r>
            <a:r>
              <a:rPr lang="es-ES" dirty="0" err="1"/>
              <a:t>You</a:t>
            </a:r>
            <a:r>
              <a:rPr lang="es-ES" dirty="0"/>
              <a:t> can test </a:t>
            </a:r>
            <a:r>
              <a:rPr lang="es-ES" dirty="0" err="1"/>
              <a:t>this</a:t>
            </a:r>
            <a:r>
              <a:rPr lang="es-ES" dirty="0"/>
              <a:t> </a:t>
            </a:r>
            <a:r>
              <a:rPr lang="es-ES" dirty="0" err="1"/>
              <a:t>by</a:t>
            </a:r>
            <a:r>
              <a:rPr lang="es-ES" dirty="0"/>
              <a:t> </a:t>
            </a:r>
            <a:r>
              <a:rPr lang="es-ES" dirty="0" err="1"/>
              <a:t>turning</a:t>
            </a:r>
            <a:r>
              <a:rPr lang="es-ES" dirty="0"/>
              <a:t> </a:t>
            </a:r>
            <a:r>
              <a:rPr lang="es-ES" dirty="0" err="1"/>
              <a:t>your</a:t>
            </a:r>
            <a:r>
              <a:rPr lang="es-ES" dirty="0"/>
              <a:t> internet </a:t>
            </a:r>
            <a:r>
              <a:rPr lang="es-ES" dirty="0" err="1"/>
              <a:t>connection</a:t>
            </a:r>
            <a:r>
              <a:rPr lang="es-ES" dirty="0"/>
              <a:t> off, and </a:t>
            </a:r>
            <a:r>
              <a:rPr lang="es-ES" dirty="0" err="1"/>
              <a:t>then</a:t>
            </a:r>
            <a:r>
              <a:rPr lang="es-ES" dirty="0"/>
              <a:t> </a:t>
            </a:r>
            <a:r>
              <a:rPr lang="es-ES" dirty="0" err="1"/>
              <a:t>opening</a:t>
            </a:r>
            <a:r>
              <a:rPr lang="es-ES" dirty="0"/>
              <a:t> up a Data </a:t>
            </a:r>
            <a:r>
              <a:rPr lang="es-ES" dirty="0" err="1"/>
              <a:t>Entry</a:t>
            </a:r>
            <a:r>
              <a:rPr lang="es-ES" dirty="0"/>
              <a:t> </a:t>
            </a:r>
            <a:r>
              <a:rPr lang="es-ES" dirty="0" err="1"/>
              <a:t>form</a:t>
            </a:r>
            <a:r>
              <a:rPr lang="es-ES" dirty="0"/>
              <a:t> and </a:t>
            </a:r>
            <a:r>
              <a:rPr lang="es-ES" dirty="0" err="1"/>
              <a:t>starting</a:t>
            </a:r>
            <a:r>
              <a:rPr lang="es-ES" dirty="0"/>
              <a:t> </a:t>
            </a:r>
            <a:r>
              <a:rPr lang="es-ES" dirty="0" err="1"/>
              <a:t>to</a:t>
            </a:r>
            <a:r>
              <a:rPr lang="es-ES" dirty="0"/>
              <a:t> </a:t>
            </a:r>
            <a:r>
              <a:rPr lang="es-ES" dirty="0" err="1"/>
              <a:t>enter</a:t>
            </a:r>
            <a:r>
              <a:rPr lang="es-ES" dirty="0"/>
              <a:t> data. </a:t>
            </a:r>
          </a:p>
          <a:p>
            <a:endParaRPr lang="es-ES" dirty="0"/>
          </a:p>
          <a:p>
            <a:r>
              <a:rPr lang="es-ES" dirty="0" err="1"/>
              <a:t>The</a:t>
            </a:r>
            <a:r>
              <a:rPr lang="es-ES" dirty="0"/>
              <a:t> </a:t>
            </a:r>
            <a:r>
              <a:rPr lang="es-ES" dirty="0" err="1"/>
              <a:t>message</a:t>
            </a:r>
            <a:r>
              <a:rPr lang="es-ES" dirty="0"/>
              <a:t>, "</a:t>
            </a:r>
            <a:r>
              <a:rPr lang="es-ES" dirty="0" err="1"/>
              <a:t>You</a:t>
            </a:r>
            <a:r>
              <a:rPr lang="es-ES" dirty="0"/>
              <a:t> are offline", data </a:t>
            </a:r>
            <a:r>
              <a:rPr lang="es-ES" dirty="0" err="1"/>
              <a:t>will</a:t>
            </a:r>
            <a:r>
              <a:rPr lang="es-ES" dirty="0"/>
              <a:t> be </a:t>
            </a:r>
            <a:r>
              <a:rPr lang="es-ES" dirty="0" err="1"/>
              <a:t>stored</a:t>
            </a:r>
            <a:r>
              <a:rPr lang="es-ES" dirty="0"/>
              <a:t> </a:t>
            </a:r>
            <a:r>
              <a:rPr lang="es-ES" dirty="0" err="1"/>
              <a:t>locally</a:t>
            </a:r>
            <a:r>
              <a:rPr lang="es-ES" dirty="0"/>
              <a:t>, </a:t>
            </a:r>
            <a:r>
              <a:rPr lang="es-ES" dirty="0" err="1"/>
              <a:t>will</a:t>
            </a:r>
            <a:r>
              <a:rPr lang="es-ES" dirty="0"/>
              <a:t> </a:t>
            </a:r>
            <a:r>
              <a:rPr lang="es-ES" dirty="0" err="1"/>
              <a:t>appear</a:t>
            </a:r>
            <a:r>
              <a:rPr lang="es-ES" dirty="0"/>
              <a:t> at </a:t>
            </a:r>
            <a:r>
              <a:rPr lang="es-ES" dirty="0" err="1"/>
              <a:t>the</a:t>
            </a:r>
            <a:r>
              <a:rPr lang="es-ES" dirty="0"/>
              <a:t> top </a:t>
            </a:r>
            <a:r>
              <a:rPr lang="es-ES" dirty="0" err="1"/>
              <a:t>of</a:t>
            </a:r>
            <a:r>
              <a:rPr lang="es-ES" dirty="0"/>
              <a:t> </a:t>
            </a:r>
            <a:r>
              <a:rPr lang="es-ES" dirty="0" err="1"/>
              <a:t>the</a:t>
            </a:r>
            <a:r>
              <a:rPr lang="es-ES" dirty="0"/>
              <a:t> </a:t>
            </a:r>
            <a:r>
              <a:rPr lang="es-ES" dirty="0" err="1"/>
              <a:t>screen</a:t>
            </a:r>
            <a:r>
              <a:rPr lang="es-ES" dirty="0"/>
              <a:t>. </a:t>
            </a:r>
          </a:p>
          <a:p>
            <a:endParaRPr lang="es-ES" dirty="0"/>
          </a:p>
          <a:p>
            <a:r>
              <a:rPr lang="es-ES" dirty="0" err="1"/>
              <a:t>You'll</a:t>
            </a:r>
            <a:r>
              <a:rPr lang="es-ES" dirty="0"/>
              <a:t> </a:t>
            </a:r>
            <a:r>
              <a:rPr lang="es-ES" dirty="0" err="1"/>
              <a:t>notice</a:t>
            </a:r>
            <a:r>
              <a:rPr lang="es-ES" dirty="0"/>
              <a:t> </a:t>
            </a:r>
            <a:r>
              <a:rPr lang="es-ES" dirty="0" err="1"/>
              <a:t>that</a:t>
            </a:r>
            <a:r>
              <a:rPr lang="es-ES" dirty="0"/>
              <a:t> </a:t>
            </a:r>
            <a:r>
              <a:rPr lang="es-ES" dirty="0" err="1"/>
              <a:t>when</a:t>
            </a:r>
            <a:r>
              <a:rPr lang="es-ES" dirty="0"/>
              <a:t> </a:t>
            </a:r>
            <a:r>
              <a:rPr lang="es-ES" dirty="0" err="1"/>
              <a:t>you</a:t>
            </a:r>
            <a:r>
              <a:rPr lang="es-ES" dirty="0"/>
              <a:t> </a:t>
            </a:r>
            <a:r>
              <a:rPr lang="es-ES" dirty="0" err="1"/>
              <a:t>enter</a:t>
            </a:r>
            <a:r>
              <a:rPr lang="es-ES" dirty="0"/>
              <a:t> data, </a:t>
            </a:r>
            <a:r>
              <a:rPr lang="es-ES" dirty="0" err="1"/>
              <a:t>the</a:t>
            </a:r>
            <a:r>
              <a:rPr lang="es-ES" dirty="0"/>
              <a:t> </a:t>
            </a:r>
            <a:r>
              <a:rPr lang="es-ES" dirty="0" err="1"/>
              <a:t>field</a:t>
            </a:r>
            <a:r>
              <a:rPr lang="es-ES" dirty="0"/>
              <a:t> </a:t>
            </a:r>
            <a:r>
              <a:rPr lang="es-ES" dirty="0" err="1"/>
              <a:t>still</a:t>
            </a:r>
            <a:r>
              <a:rPr lang="es-ES" dirty="0"/>
              <a:t> </a:t>
            </a:r>
            <a:r>
              <a:rPr lang="es-ES" dirty="0" err="1"/>
              <a:t>turns</a:t>
            </a:r>
            <a:r>
              <a:rPr lang="es-ES" dirty="0"/>
              <a:t> </a:t>
            </a:r>
            <a:r>
              <a:rPr lang="es-ES" dirty="0" err="1"/>
              <a:t>green</a:t>
            </a:r>
            <a:r>
              <a:rPr lang="es-ES" dirty="0"/>
              <a:t> </a:t>
            </a:r>
            <a:r>
              <a:rPr lang="es-ES" dirty="0" err="1"/>
              <a:t>to</a:t>
            </a:r>
            <a:r>
              <a:rPr lang="es-ES" dirty="0"/>
              <a:t> </a:t>
            </a:r>
            <a:r>
              <a:rPr lang="es-ES" dirty="0" err="1"/>
              <a:t>indicate</a:t>
            </a:r>
            <a:r>
              <a:rPr lang="es-ES" dirty="0"/>
              <a:t> </a:t>
            </a:r>
            <a:r>
              <a:rPr lang="es-ES" dirty="0" err="1"/>
              <a:t>the</a:t>
            </a:r>
            <a:r>
              <a:rPr lang="es-ES" dirty="0"/>
              <a:t> data </a:t>
            </a:r>
            <a:r>
              <a:rPr lang="es-ES" dirty="0" err="1"/>
              <a:t>value</a:t>
            </a:r>
            <a:r>
              <a:rPr lang="es-ES" dirty="0"/>
              <a:t> </a:t>
            </a:r>
            <a:r>
              <a:rPr lang="es-ES" dirty="0" err="1"/>
              <a:t>is</a:t>
            </a:r>
            <a:r>
              <a:rPr lang="es-ES" dirty="0"/>
              <a:t> </a:t>
            </a:r>
            <a:r>
              <a:rPr lang="es-ES" dirty="0" err="1"/>
              <a:t>saved</a:t>
            </a:r>
            <a:r>
              <a:rPr lang="es-ES" dirty="0"/>
              <a:t>. </a:t>
            </a:r>
            <a:r>
              <a:rPr lang="es-ES" dirty="0" err="1"/>
              <a:t>This</a:t>
            </a:r>
            <a:r>
              <a:rPr lang="es-ES" dirty="0"/>
              <a:t> </a:t>
            </a:r>
            <a:r>
              <a:rPr lang="es-ES" dirty="0" err="1"/>
              <a:t>is</a:t>
            </a:r>
            <a:r>
              <a:rPr lang="es-ES" dirty="0"/>
              <a:t> </a:t>
            </a:r>
            <a:r>
              <a:rPr lang="es-ES" dirty="0" err="1"/>
              <a:t>because</a:t>
            </a:r>
            <a:r>
              <a:rPr lang="es-ES" dirty="0"/>
              <a:t> </a:t>
            </a:r>
            <a:r>
              <a:rPr lang="es-ES" dirty="0" err="1"/>
              <a:t>the</a:t>
            </a:r>
            <a:r>
              <a:rPr lang="es-ES" dirty="0"/>
              <a:t> data are </a:t>
            </a:r>
            <a:r>
              <a:rPr lang="es-ES" dirty="0" err="1"/>
              <a:t>being</a:t>
            </a:r>
            <a:r>
              <a:rPr lang="es-ES" dirty="0"/>
              <a:t> </a:t>
            </a:r>
            <a:r>
              <a:rPr lang="es-ES" dirty="0" err="1"/>
              <a:t>stored</a:t>
            </a:r>
            <a:r>
              <a:rPr lang="es-ES" dirty="0"/>
              <a:t> </a:t>
            </a:r>
            <a:r>
              <a:rPr lang="es-ES" dirty="0" err="1"/>
              <a:t>locally</a:t>
            </a:r>
            <a:r>
              <a:rPr lang="es-ES" dirty="0"/>
              <a:t> </a:t>
            </a:r>
            <a:r>
              <a:rPr lang="es-ES" dirty="0" err="1"/>
              <a:t>on</a:t>
            </a:r>
            <a:r>
              <a:rPr lang="es-ES" dirty="0"/>
              <a:t> </a:t>
            </a:r>
            <a:r>
              <a:rPr lang="es-ES" dirty="0" err="1"/>
              <a:t>your</a:t>
            </a:r>
            <a:r>
              <a:rPr lang="es-ES" dirty="0"/>
              <a:t> </a:t>
            </a:r>
            <a:r>
              <a:rPr lang="es-ES" dirty="0" err="1"/>
              <a:t>computer's</a:t>
            </a:r>
            <a:r>
              <a:rPr lang="es-ES" dirty="0"/>
              <a:t> cache. </a:t>
            </a:r>
          </a:p>
          <a:p>
            <a:endParaRPr lang="es-ES" dirty="0"/>
          </a:p>
          <a:p>
            <a:r>
              <a:rPr lang="es-ES" dirty="0" err="1"/>
              <a:t>Let's</a:t>
            </a:r>
            <a:r>
              <a:rPr lang="es-ES" dirty="0"/>
              <a:t> </a:t>
            </a:r>
            <a:r>
              <a:rPr lang="es-ES" dirty="0" err="1"/>
              <a:t>turn</a:t>
            </a:r>
            <a:r>
              <a:rPr lang="es-ES" dirty="0"/>
              <a:t> </a:t>
            </a:r>
            <a:r>
              <a:rPr lang="es-ES" dirty="0" err="1"/>
              <a:t>the</a:t>
            </a:r>
            <a:r>
              <a:rPr lang="es-ES" dirty="0"/>
              <a:t> internet back </a:t>
            </a:r>
            <a:r>
              <a:rPr lang="es-ES" dirty="0" err="1"/>
              <a:t>on</a:t>
            </a:r>
            <a:r>
              <a:rPr lang="es-ES" dirty="0"/>
              <a:t>. </a:t>
            </a:r>
            <a:r>
              <a:rPr lang="es-ES" dirty="0" err="1"/>
              <a:t>When</a:t>
            </a:r>
            <a:r>
              <a:rPr lang="es-ES" dirty="0"/>
              <a:t> </a:t>
            </a:r>
            <a:r>
              <a:rPr lang="es-ES" dirty="0" err="1"/>
              <a:t>the</a:t>
            </a:r>
            <a:r>
              <a:rPr lang="es-ES" dirty="0"/>
              <a:t> internet comes back </a:t>
            </a:r>
            <a:r>
              <a:rPr lang="es-ES" dirty="0" err="1"/>
              <a:t>on</a:t>
            </a:r>
            <a:r>
              <a:rPr lang="es-ES" dirty="0"/>
              <a:t>, </a:t>
            </a:r>
            <a:r>
              <a:rPr lang="es-ES" dirty="0" err="1"/>
              <a:t>you</a:t>
            </a:r>
            <a:r>
              <a:rPr lang="es-ES" dirty="0"/>
              <a:t> </a:t>
            </a:r>
            <a:r>
              <a:rPr lang="es-ES" dirty="0" err="1"/>
              <a:t>will</a:t>
            </a:r>
            <a:r>
              <a:rPr lang="es-ES" dirty="0"/>
              <a:t> </a:t>
            </a:r>
            <a:r>
              <a:rPr lang="es-ES" dirty="0" err="1"/>
              <a:t>get</a:t>
            </a:r>
            <a:r>
              <a:rPr lang="es-ES" dirty="0"/>
              <a:t> </a:t>
            </a:r>
            <a:r>
              <a:rPr lang="es-ES" dirty="0" err="1"/>
              <a:t>another</a:t>
            </a:r>
            <a:r>
              <a:rPr lang="es-ES" dirty="0"/>
              <a:t> </a:t>
            </a:r>
            <a:r>
              <a:rPr lang="es-ES" dirty="0" err="1"/>
              <a:t>message</a:t>
            </a:r>
            <a:r>
              <a:rPr lang="es-ES" dirty="0"/>
              <a:t> </a:t>
            </a:r>
            <a:r>
              <a:rPr lang="es-ES" dirty="0" err="1"/>
              <a:t>that</a:t>
            </a:r>
            <a:r>
              <a:rPr lang="es-ES" dirty="0"/>
              <a:t> </a:t>
            </a:r>
            <a:r>
              <a:rPr lang="es-ES" dirty="0" err="1"/>
              <a:t>says</a:t>
            </a:r>
            <a:r>
              <a:rPr lang="es-ES" dirty="0"/>
              <a:t>, </a:t>
            </a:r>
            <a:r>
              <a:rPr lang="es-ES" dirty="0" err="1"/>
              <a:t>There</a:t>
            </a:r>
            <a:r>
              <a:rPr lang="es-ES" dirty="0"/>
              <a:t> </a:t>
            </a:r>
            <a:r>
              <a:rPr lang="es-ES" dirty="0" err="1"/>
              <a:t>is</a:t>
            </a:r>
            <a:r>
              <a:rPr lang="es-ES" dirty="0"/>
              <a:t> data </a:t>
            </a:r>
            <a:r>
              <a:rPr lang="es-ES" dirty="0" err="1"/>
              <a:t>stored</a:t>
            </a:r>
            <a:r>
              <a:rPr lang="es-ES" dirty="0"/>
              <a:t> </a:t>
            </a:r>
            <a:r>
              <a:rPr lang="es-ES" dirty="0" err="1"/>
              <a:t>locally</a:t>
            </a:r>
            <a:r>
              <a:rPr lang="es-ES" dirty="0"/>
              <a:t>, </a:t>
            </a:r>
            <a:r>
              <a:rPr lang="es-ES" dirty="0" err="1"/>
              <a:t>please</a:t>
            </a:r>
            <a:r>
              <a:rPr lang="es-ES" dirty="0"/>
              <a:t> </a:t>
            </a:r>
            <a:r>
              <a:rPr lang="es-ES" dirty="0" err="1"/>
              <a:t>upload</a:t>
            </a:r>
            <a:r>
              <a:rPr lang="es-ES" dirty="0"/>
              <a:t> </a:t>
            </a:r>
            <a:r>
              <a:rPr lang="es-ES" dirty="0" err="1"/>
              <a:t>to</a:t>
            </a:r>
            <a:r>
              <a:rPr lang="es-ES" dirty="0"/>
              <a:t> </a:t>
            </a:r>
            <a:r>
              <a:rPr lang="es-ES" dirty="0" err="1"/>
              <a:t>the</a:t>
            </a:r>
            <a:r>
              <a:rPr lang="es-ES" dirty="0"/>
              <a:t> server, </a:t>
            </a:r>
            <a:r>
              <a:rPr lang="es-ES" dirty="0" err="1"/>
              <a:t>with</a:t>
            </a:r>
            <a:r>
              <a:rPr lang="es-ES" dirty="0"/>
              <a:t> </a:t>
            </a:r>
            <a:r>
              <a:rPr lang="es-ES" dirty="0" err="1"/>
              <a:t>an</a:t>
            </a:r>
            <a:r>
              <a:rPr lang="es-ES" dirty="0"/>
              <a:t> </a:t>
            </a:r>
            <a:r>
              <a:rPr lang="es-ES" dirty="0" err="1"/>
              <a:t>Upload</a:t>
            </a:r>
            <a:r>
              <a:rPr lang="es-ES" dirty="0"/>
              <a:t> </a:t>
            </a:r>
            <a:r>
              <a:rPr lang="es-ES" dirty="0" err="1"/>
              <a:t>button</a:t>
            </a:r>
            <a:r>
              <a:rPr lang="es-ES" dirty="0"/>
              <a:t> </a:t>
            </a:r>
            <a:r>
              <a:rPr lang="es-ES" dirty="0" err="1"/>
              <a:t>next</a:t>
            </a:r>
            <a:r>
              <a:rPr lang="es-ES" dirty="0"/>
              <a:t> </a:t>
            </a:r>
            <a:r>
              <a:rPr lang="es-ES" dirty="0" err="1"/>
              <a:t>to</a:t>
            </a:r>
            <a:r>
              <a:rPr lang="es-ES" dirty="0"/>
              <a:t> </a:t>
            </a:r>
            <a:r>
              <a:rPr lang="es-ES" dirty="0" err="1"/>
              <a:t>the</a:t>
            </a:r>
            <a:r>
              <a:rPr lang="es-ES" dirty="0"/>
              <a:t> </a:t>
            </a:r>
            <a:r>
              <a:rPr lang="es-ES" dirty="0" err="1"/>
              <a:t>message</a:t>
            </a:r>
            <a:r>
              <a:rPr lang="es-ES" dirty="0"/>
              <a:t>. </a:t>
            </a:r>
          </a:p>
          <a:p>
            <a:endParaRPr lang="es-ES" dirty="0"/>
          </a:p>
          <a:p>
            <a:r>
              <a:rPr lang="es-ES" dirty="0" err="1"/>
              <a:t>All</a:t>
            </a:r>
            <a:r>
              <a:rPr lang="es-ES" dirty="0"/>
              <a:t> </a:t>
            </a:r>
            <a:r>
              <a:rPr lang="es-ES" dirty="0" err="1"/>
              <a:t>you</a:t>
            </a:r>
            <a:r>
              <a:rPr lang="es-ES" dirty="0"/>
              <a:t> </a:t>
            </a:r>
            <a:r>
              <a:rPr lang="es-ES" dirty="0" err="1"/>
              <a:t>need</a:t>
            </a:r>
            <a:r>
              <a:rPr lang="es-ES" dirty="0"/>
              <a:t> </a:t>
            </a:r>
            <a:r>
              <a:rPr lang="es-ES" dirty="0" err="1"/>
              <a:t>to</a:t>
            </a:r>
            <a:r>
              <a:rPr lang="es-ES" dirty="0"/>
              <a:t> do </a:t>
            </a:r>
            <a:r>
              <a:rPr lang="es-ES" dirty="0" err="1"/>
              <a:t>is</a:t>
            </a:r>
            <a:r>
              <a:rPr lang="es-ES" dirty="0"/>
              <a:t> </a:t>
            </a:r>
            <a:r>
              <a:rPr lang="es-ES" dirty="0" err="1"/>
              <a:t>simply</a:t>
            </a:r>
            <a:r>
              <a:rPr lang="es-ES" dirty="0"/>
              <a:t> </a:t>
            </a:r>
            <a:r>
              <a:rPr lang="es-ES" dirty="0" err="1"/>
              <a:t>click</a:t>
            </a:r>
            <a:r>
              <a:rPr lang="es-ES" dirty="0"/>
              <a:t> </a:t>
            </a:r>
            <a:r>
              <a:rPr lang="es-ES" dirty="0" err="1"/>
              <a:t>on</a:t>
            </a:r>
            <a:r>
              <a:rPr lang="es-ES" dirty="0"/>
              <a:t> </a:t>
            </a:r>
            <a:r>
              <a:rPr lang="es-ES" dirty="0" err="1"/>
              <a:t>the</a:t>
            </a:r>
            <a:r>
              <a:rPr lang="es-ES" dirty="0"/>
              <a:t> </a:t>
            </a:r>
            <a:r>
              <a:rPr lang="es-ES" dirty="0" err="1"/>
              <a:t>Upload</a:t>
            </a:r>
            <a:r>
              <a:rPr lang="es-ES" dirty="0"/>
              <a:t> </a:t>
            </a:r>
            <a:r>
              <a:rPr lang="es-ES" dirty="0" err="1"/>
              <a:t>button</a:t>
            </a:r>
            <a:r>
              <a:rPr lang="es-ES" dirty="0"/>
              <a:t> and </a:t>
            </a:r>
            <a:r>
              <a:rPr lang="es-ES" dirty="0" err="1"/>
              <a:t>then</a:t>
            </a:r>
            <a:r>
              <a:rPr lang="es-ES" dirty="0"/>
              <a:t> </a:t>
            </a:r>
            <a:r>
              <a:rPr lang="es-ES" dirty="0" err="1"/>
              <a:t>you</a:t>
            </a:r>
            <a:r>
              <a:rPr lang="es-ES" dirty="0"/>
              <a:t> </a:t>
            </a:r>
            <a:r>
              <a:rPr lang="es-ES" dirty="0" err="1"/>
              <a:t>should</a:t>
            </a:r>
            <a:r>
              <a:rPr lang="es-ES" dirty="0"/>
              <a:t> </a:t>
            </a:r>
            <a:r>
              <a:rPr lang="es-ES" dirty="0" err="1"/>
              <a:t>receive</a:t>
            </a:r>
            <a:r>
              <a:rPr lang="es-ES" dirty="0"/>
              <a:t> </a:t>
            </a:r>
            <a:r>
              <a:rPr lang="es-ES" dirty="0" err="1"/>
              <a:t>the</a:t>
            </a:r>
            <a:r>
              <a:rPr lang="es-ES" dirty="0"/>
              <a:t> </a:t>
            </a:r>
            <a:r>
              <a:rPr lang="es-ES" dirty="0" err="1"/>
              <a:t>message</a:t>
            </a:r>
            <a:r>
              <a:rPr lang="es-ES" dirty="0"/>
              <a:t>, </a:t>
            </a:r>
            <a:r>
              <a:rPr lang="es-ES" dirty="0" err="1"/>
              <a:t>Upload</a:t>
            </a:r>
            <a:r>
              <a:rPr lang="es-ES" dirty="0"/>
              <a:t> </a:t>
            </a:r>
            <a:r>
              <a:rPr lang="es-ES" dirty="0" err="1"/>
              <a:t>to</a:t>
            </a:r>
            <a:r>
              <a:rPr lang="es-ES" dirty="0"/>
              <a:t> server </a:t>
            </a:r>
            <a:r>
              <a:rPr lang="es-ES" dirty="0" err="1"/>
              <a:t>was</a:t>
            </a:r>
            <a:r>
              <a:rPr lang="es-ES" dirty="0"/>
              <a:t> </a:t>
            </a:r>
            <a:r>
              <a:rPr lang="es-ES" dirty="0" err="1"/>
              <a:t>successful</a:t>
            </a:r>
            <a:r>
              <a:rPr lang="es-ES" dirty="0"/>
              <a:t>.</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It is critical that you do not clear your browser cache using the DHIS2 Browser Cache Cleaner app until you have uploaded your data to the server, as your data are stored locally in your DHIS2 browser cache. </a:t>
            </a:r>
          </a:p>
          <a:p>
            <a:endParaRPr lang="en-US" noProof="0" dirty="0"/>
          </a:p>
          <a:p>
            <a:r>
              <a:rPr lang="en-US" noProof="0" dirty="0"/>
              <a:t>Clearing your cache before uploading your data will result in data loss. Note that the offline functionality in the web-based DHIS2 data entry app is intended to cover periodic internet outages and not to perform as a permanent offline mode. </a:t>
            </a:r>
          </a:p>
          <a:p>
            <a:endParaRPr lang="en-US" noProof="0" dirty="0"/>
          </a:p>
          <a:p>
            <a:r>
              <a:rPr lang="en-US" noProof="0" dirty="0"/>
              <a:t>If you need to capture data in an area where internet connectivity is very limited, or if you will be working temporarily from an area with no internet access at all, we recommend using the DHIS2 Android Capture app. </a:t>
            </a:r>
          </a:p>
          <a:p>
            <a:endParaRPr lang="en-US" noProof="0" dirty="0"/>
          </a:p>
          <a:p>
            <a:r>
              <a:rPr lang="en-US" noProof="0" dirty="0"/>
              <a:t>You will learn more about the Android app later in this course. </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4189904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To recap, in this video, you have learned that DHIS2 allows you to enter data when the internet connection is not stable by saving the data locally in your browser cache. You will know when you are offline by a message displayed on the screen. </a:t>
            </a:r>
            <a:r>
              <a:rPr lang="en-US" sz="1800" b="0" i="0" u="none" strike="noStrike">
                <a:solidFill>
                  <a:srgbClr val="000000"/>
                </a:solidFill>
                <a:effectLst/>
                <a:latin typeface="Lato" panose="020F0502020204030203" pitchFamily="34" charset="0"/>
              </a:rPr>
              <a:t>When connectivity is restored, you need to select a button to upload the data to the DHIS2 server.</a:t>
            </a:r>
            <a:endParaRPr lang="en-US" sz="1800" b="0" i="0" u="none" strike="noStrike" dirty="0">
              <a:solidFill>
                <a:srgbClr val="000000"/>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Data Entry app: Offline Data Entry</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4557421"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4861560"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3089306" y="3440446"/>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3595386" y="3019091"/>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797388" y="3910127"/>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3861264" y="1789304"/>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3814492" y="1808168"/>
            <a:ext cx="901964" cy="822960"/>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spd="slow" p14:dur="2000" advTm="7104"/>
    </mc:Choice>
    <mc:Fallback xmlns="">
      <p:transition spd="slow" advTm="710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14:presetBounceEnd="19000">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14:bounceEnd="19000">
                                          <p:cBhvr additive="base">
                                            <p:cTn id="15" dur="2000" fill="hold"/>
                                            <p:tgtEl>
                                              <p:spTgt spid="18"/>
                                            </p:tgtEl>
                                            <p:attrNameLst>
                                              <p:attrName>ppt_x</p:attrName>
                                            </p:attrNameLst>
                                          </p:cBhvr>
                                          <p:tavLst>
                                            <p:tav tm="0">
                                              <p:val>
                                                <p:strVal val="0-#ppt_w/2"/>
                                              </p:val>
                                            </p:tav>
                                            <p:tav tm="100000">
                                              <p:val>
                                                <p:strVal val="#ppt_x"/>
                                              </p:val>
                                            </p:tav>
                                          </p:tavLst>
                                        </p:anim>
                                        <p:anim calcmode="lin" valueType="num" p14:bounceEnd="19000">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19000">
                                      <p:stCondLst>
                                        <p:cond delay="250"/>
                                      </p:stCondLst>
                                      <p:childTnLst>
                                        <p:set>
                                          <p:cBhvr>
                                            <p:cTn id="18" dur="1" fill="hold">
                                              <p:stCondLst>
                                                <p:cond delay="0"/>
                                              </p:stCondLst>
                                            </p:cTn>
                                            <p:tgtEl>
                                              <p:spTgt spid="17"/>
                                            </p:tgtEl>
                                            <p:attrNameLst>
                                              <p:attrName>style.visibility</p:attrName>
                                            </p:attrNameLst>
                                          </p:cBhvr>
                                          <p:to>
                                            <p:strVal val="visible"/>
                                          </p:to>
                                        </p:set>
                                        <p:anim calcmode="lin" valueType="num" p14:bounceEnd="19000">
                                          <p:cBhvr additive="base">
                                            <p:cTn id="19" dur="2000" fill="hold"/>
                                            <p:tgtEl>
                                              <p:spTgt spid="17"/>
                                            </p:tgtEl>
                                            <p:attrNameLst>
                                              <p:attrName>ppt_x</p:attrName>
                                            </p:attrNameLst>
                                          </p:cBhvr>
                                          <p:tavLst>
                                            <p:tav tm="0">
                                              <p:val>
                                                <p:strVal val="0-#ppt_w/2"/>
                                              </p:val>
                                            </p:tav>
                                            <p:tav tm="100000">
                                              <p:val>
                                                <p:strVal val="#ppt_x"/>
                                              </p:val>
                                            </p:tav>
                                          </p:tavLst>
                                        </p:anim>
                                        <p:anim calcmode="lin" valueType="num" p14:bounceEnd="19000">
                                          <p:cBhvr additive="base">
                                            <p:cTn id="20" dur="20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19000">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14:bounceEnd="19000">
                                          <p:cBhvr additive="base">
                                            <p:cTn id="23" dur="2000" fill="hold"/>
                                            <p:tgtEl>
                                              <p:spTgt spid="19"/>
                                            </p:tgtEl>
                                            <p:attrNameLst>
                                              <p:attrName>ppt_x</p:attrName>
                                            </p:attrNameLst>
                                          </p:cBhvr>
                                          <p:tavLst>
                                            <p:tav tm="0">
                                              <p:val>
                                                <p:strVal val="0-#ppt_w/2"/>
                                              </p:val>
                                            </p:tav>
                                            <p:tav tm="100000">
                                              <p:val>
                                                <p:strVal val="#ppt_x"/>
                                              </p:val>
                                            </p:tav>
                                          </p:tavLst>
                                        </p:anim>
                                        <p:anim calcmode="lin" valueType="num" p14:bounceEnd="19000">
                                          <p:cBhvr additive="base">
                                            <p:cTn id="24" dur="2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000" fill="hold"/>
                                            <p:tgtEl>
                                              <p:spTgt spid="18"/>
                                            </p:tgtEl>
                                            <p:attrNameLst>
                                              <p:attrName>ppt_x</p:attrName>
                                            </p:attrNameLst>
                                          </p:cBhvr>
                                          <p:tavLst>
                                            <p:tav tm="0">
                                              <p:val>
                                                <p:strVal val="0-#ppt_w/2"/>
                                              </p:val>
                                            </p:tav>
                                            <p:tav tm="100000">
                                              <p:val>
                                                <p:strVal val="#ppt_x"/>
                                              </p:val>
                                            </p:tav>
                                          </p:tavLst>
                                        </p:anim>
                                        <p:anim calcmode="lin" valueType="num">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000" fill="hold"/>
                                            <p:tgtEl>
                                              <p:spTgt spid="17"/>
                                            </p:tgtEl>
                                            <p:attrNameLst>
                                              <p:attrName>ppt_x</p:attrName>
                                            </p:attrNameLst>
                                          </p:cBhvr>
                                          <p:tavLst>
                                            <p:tav tm="0">
                                              <p:val>
                                                <p:strVal val="0-#ppt_w/2"/>
                                              </p:val>
                                            </p:tav>
                                            <p:tav tm="100000">
                                              <p:val>
                                                <p:strVal val="#ppt_x"/>
                                              </p:val>
                                            </p:tav>
                                          </p:tavLst>
                                        </p:anim>
                                        <p:anim calcmode="lin" valueType="num">
                                          <p:cBhvr additive="base">
                                            <p:cTn id="20" dur="20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0" fill="hold"/>
                                            <p:tgtEl>
                                              <p:spTgt spid="19"/>
                                            </p:tgtEl>
                                            <p:attrNameLst>
                                              <p:attrName>ppt_x</p:attrName>
                                            </p:attrNameLst>
                                          </p:cBhvr>
                                          <p:tavLst>
                                            <p:tav tm="0">
                                              <p:val>
                                                <p:strVal val="0-#ppt_w/2"/>
                                              </p:val>
                                            </p:tav>
                                            <p:tav tm="100000">
                                              <p:val>
                                                <p:strVal val="#ppt_x"/>
                                              </p:val>
                                            </p:tav>
                                          </p:tavLst>
                                        </p:anim>
                                        <p:anim calcmode="lin" valueType="num">
                                          <p:cBhvr additive="base">
                                            <p:cTn id="24" dur="2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083E4E80-089E-497F-A225-53C025627CBF}"/>
              </a:ext>
            </a:extLst>
          </p:cNvPr>
          <p:cNvSpPr/>
          <p:nvPr/>
        </p:nvSpPr>
        <p:spPr>
          <a:xfrm>
            <a:off x="7277540" y="1211266"/>
            <a:ext cx="2025181" cy="4458360"/>
          </a:xfrm>
          <a:custGeom>
            <a:avLst/>
            <a:gdLst>
              <a:gd name="connsiteX0" fmla="*/ 53821 w 3114648"/>
              <a:gd name="connsiteY0" fmla="*/ 1611661 h 6856782"/>
              <a:gd name="connsiteX1" fmla="*/ 483561 w 3114648"/>
              <a:gd name="connsiteY1" fmla="*/ 594277 h 6856782"/>
              <a:gd name="connsiteX2" fmla="*/ 494791 w 3114648"/>
              <a:gd name="connsiteY2" fmla="*/ 574389 h 6856782"/>
              <a:gd name="connsiteX3" fmla="*/ 827404 w 3114648"/>
              <a:gd name="connsiteY3" fmla="*/ 113789 h 6856782"/>
              <a:gd name="connsiteX4" fmla="*/ 869152 w 3114648"/>
              <a:gd name="connsiteY4" fmla="*/ 80184 h 6856782"/>
              <a:gd name="connsiteX5" fmla="*/ 1034087 w 3114648"/>
              <a:gd name="connsiteY5" fmla="*/ 8432 h 6856782"/>
              <a:gd name="connsiteX6" fmla="*/ 1074549 w 3114648"/>
              <a:gd name="connsiteY6" fmla="*/ -140 h 6856782"/>
              <a:gd name="connsiteX7" fmla="*/ 1185478 w 3114648"/>
              <a:gd name="connsiteY7" fmla="*/ -140 h 6856782"/>
              <a:gd name="connsiteX8" fmla="*/ 1252172 w 3114648"/>
              <a:gd name="connsiteY8" fmla="*/ 24892 h 6856782"/>
              <a:gd name="connsiteX9" fmla="*/ 1523320 w 3114648"/>
              <a:gd name="connsiteY9" fmla="*/ 261750 h 6856782"/>
              <a:gd name="connsiteX10" fmla="*/ 1545437 w 3114648"/>
              <a:gd name="connsiteY10" fmla="*/ 289182 h 6856782"/>
              <a:gd name="connsiteX11" fmla="*/ 1768322 w 3114648"/>
              <a:gd name="connsiteY11" fmla="*/ 694061 h 6856782"/>
              <a:gd name="connsiteX12" fmla="*/ 1780666 w 3114648"/>
              <a:gd name="connsiteY12" fmla="*/ 750211 h 6856782"/>
              <a:gd name="connsiteX13" fmla="*/ 1748091 w 3114648"/>
              <a:gd name="connsiteY13" fmla="*/ 1205497 h 6856782"/>
              <a:gd name="connsiteX14" fmla="*/ 1756663 w 3114648"/>
              <a:gd name="connsiteY14" fmla="*/ 1254445 h 6856782"/>
              <a:gd name="connsiteX15" fmla="*/ 2465695 w 3114648"/>
              <a:gd name="connsiteY15" fmla="*/ 2825270 h 6856782"/>
              <a:gd name="connsiteX16" fmla="*/ 2470324 w 3114648"/>
              <a:gd name="connsiteY16" fmla="*/ 2837529 h 6856782"/>
              <a:gd name="connsiteX17" fmla="*/ 3109919 w 3114648"/>
              <a:gd name="connsiteY17" fmla="*/ 4946879 h 6856782"/>
              <a:gd name="connsiteX18" fmla="*/ 3114290 w 3114648"/>
              <a:gd name="connsiteY18" fmla="*/ 4976282 h 6856782"/>
              <a:gd name="connsiteX19" fmla="*/ 3114290 w 3114648"/>
              <a:gd name="connsiteY19" fmla="*/ 5374303 h 6856782"/>
              <a:gd name="connsiteX20" fmla="*/ 3105718 w 3114648"/>
              <a:gd name="connsiteY20" fmla="*/ 5414594 h 6856782"/>
              <a:gd name="connsiteX21" fmla="*/ 2990246 w 3114648"/>
              <a:gd name="connsiteY21" fmla="*/ 5681370 h 6856782"/>
              <a:gd name="connsiteX22" fmla="*/ 2981674 w 3114648"/>
              <a:gd name="connsiteY22" fmla="*/ 5697487 h 6856782"/>
              <a:gd name="connsiteX23" fmla="*/ 2344651 w 3114648"/>
              <a:gd name="connsiteY23" fmla="*/ 6649034 h 6856782"/>
              <a:gd name="connsiteX24" fmla="*/ 2332049 w 3114648"/>
              <a:gd name="connsiteY24" fmla="*/ 6664293 h 6856782"/>
              <a:gd name="connsiteX25" fmla="*/ 2169944 w 3114648"/>
              <a:gd name="connsiteY25" fmla="*/ 6826914 h 6856782"/>
              <a:gd name="connsiteX26" fmla="*/ 2094591 w 3114648"/>
              <a:gd name="connsiteY26" fmla="*/ 6856574 h 6856782"/>
              <a:gd name="connsiteX27" fmla="*/ 1604844 w 3114648"/>
              <a:gd name="connsiteY27" fmla="*/ 6839429 h 6856782"/>
              <a:gd name="connsiteX28" fmla="*/ 1554952 w 3114648"/>
              <a:gd name="connsiteY28" fmla="*/ 6824256 h 6856782"/>
              <a:gd name="connsiteX29" fmla="*/ 1212738 w 3114648"/>
              <a:gd name="connsiteY29" fmla="*/ 6611572 h 6856782"/>
              <a:gd name="connsiteX30" fmla="*/ 1189164 w 3114648"/>
              <a:gd name="connsiteY30" fmla="*/ 6591256 h 6856782"/>
              <a:gd name="connsiteX31" fmla="*/ 942876 w 3114648"/>
              <a:gd name="connsiteY31" fmla="*/ 6302534 h 6856782"/>
              <a:gd name="connsiteX32" fmla="*/ 929331 w 3114648"/>
              <a:gd name="connsiteY32" fmla="*/ 6282131 h 6856782"/>
              <a:gd name="connsiteX33" fmla="*/ 683900 w 3114648"/>
              <a:gd name="connsiteY33" fmla="*/ 5791184 h 6856782"/>
              <a:gd name="connsiteX34" fmla="*/ 676957 w 3114648"/>
              <a:gd name="connsiteY34" fmla="*/ 5773010 h 6856782"/>
              <a:gd name="connsiteX35" fmla="*/ 454843 w 3114648"/>
              <a:gd name="connsiteY35" fmla="*/ 4973625 h 6856782"/>
              <a:gd name="connsiteX36" fmla="*/ 451243 w 3114648"/>
              <a:gd name="connsiteY36" fmla="*/ 4949279 h 6856782"/>
              <a:gd name="connsiteX37" fmla="*/ 430840 w 3114648"/>
              <a:gd name="connsiteY37" fmla="*/ 4194899 h 6856782"/>
              <a:gd name="connsiteX38" fmla="*/ 412495 w 3114648"/>
              <a:gd name="connsiteY38" fmla="*/ 4139349 h 6856782"/>
              <a:gd name="connsiteX39" fmla="*/ 52450 w 3114648"/>
              <a:gd name="connsiteY39" fmla="*/ 3626456 h 6856782"/>
              <a:gd name="connsiteX40" fmla="*/ 36848 w 3114648"/>
              <a:gd name="connsiteY40" fmla="*/ 3592166 h 6856782"/>
              <a:gd name="connsiteX41" fmla="*/ 2558 w 3114648"/>
              <a:gd name="connsiteY41" fmla="*/ 3451063 h 6856782"/>
              <a:gd name="connsiteX42" fmla="*/ 1358 w 3114648"/>
              <a:gd name="connsiteY42" fmla="*/ 3408201 h 6856782"/>
              <a:gd name="connsiteX43" fmla="*/ 130631 w 3114648"/>
              <a:gd name="connsiteY43" fmla="*/ 2719057 h 6856782"/>
              <a:gd name="connsiteX44" fmla="*/ 132431 w 3114648"/>
              <a:gd name="connsiteY44" fmla="*/ 2699083 h 6856782"/>
              <a:gd name="connsiteX45" fmla="*/ 123859 w 3114648"/>
              <a:gd name="connsiteY45" fmla="*/ 2017484 h 6856782"/>
              <a:gd name="connsiteX46" fmla="*/ 121459 w 3114648"/>
              <a:gd name="connsiteY46" fmla="*/ 1996567 h 6856782"/>
              <a:gd name="connsiteX47" fmla="*/ 48249 w 3114648"/>
              <a:gd name="connsiteY47" fmla="*/ 1673383 h 6856782"/>
              <a:gd name="connsiteX48" fmla="*/ 53821 w 3114648"/>
              <a:gd name="connsiteY48" fmla="*/ 1611661 h 68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14648" h="6856782">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w="8554"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A87C210B-54B2-467E-9817-9D9E89F50BA6}"/>
              </a:ext>
            </a:extLst>
          </p:cNvPr>
          <p:cNvGrpSpPr/>
          <p:nvPr/>
        </p:nvGrpSpPr>
        <p:grpSpPr>
          <a:xfrm>
            <a:off x="2419703"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2723842"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951588" y="3440446"/>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457668" y="3019091"/>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659670" y="3910127"/>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8468637" y="4056888"/>
            <a:ext cx="301983" cy="352590"/>
            <a:chOff x="3861264" y="1789304"/>
            <a:chExt cx="690944" cy="806733"/>
          </a:xfrm>
          <a:solidFill>
            <a:schemeClr val="bg1"/>
          </a:solidFill>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8440317" y="4053133"/>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93652B4-8A69-4C9B-9648-4EF282984907}"/>
              </a:ext>
            </a:extLst>
          </p:cNvPr>
          <p:cNvGrpSpPr/>
          <p:nvPr/>
        </p:nvGrpSpPr>
        <p:grpSpPr>
          <a:xfrm>
            <a:off x="7906662" y="3105844"/>
            <a:ext cx="301983" cy="352590"/>
            <a:chOff x="3861264" y="1789304"/>
            <a:chExt cx="690944" cy="806733"/>
          </a:xfrm>
          <a:solidFill>
            <a:schemeClr val="bg1"/>
          </a:solidFill>
        </p:grpSpPr>
        <p:sp>
          <p:nvSpPr>
            <p:cNvPr id="38" name="Freeform: Shape 37">
              <a:extLst>
                <a:ext uri="{FF2B5EF4-FFF2-40B4-BE49-F238E27FC236}">
                  <a16:creationId xmlns:a16="http://schemas.microsoft.com/office/drawing/2014/main" id="{811A770C-8A97-4C23-8B4B-81310B43AC80}"/>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7B7C64-878D-404A-8DCE-B4653914A40A}"/>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15E97CA-1B72-44CD-ABA6-81675C53B3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3796EE0-79EF-44EE-935C-2A304C0C75D4}"/>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42" name="Straight Connector 41">
            <a:extLst>
              <a:ext uri="{FF2B5EF4-FFF2-40B4-BE49-F238E27FC236}">
                <a16:creationId xmlns:a16="http://schemas.microsoft.com/office/drawing/2014/main" id="{417A12E3-B130-44B4-AE2C-43034F812CC7}"/>
              </a:ext>
            </a:extLst>
          </p:cNvPr>
          <p:cNvCxnSpPr>
            <a:cxnSpLocks/>
          </p:cNvCxnSpPr>
          <p:nvPr/>
        </p:nvCxnSpPr>
        <p:spPr>
          <a:xfrm flipV="1">
            <a:off x="7878342" y="3102089"/>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F77636-D605-4AD6-86B9-98919F0EBF37}"/>
              </a:ext>
            </a:extLst>
          </p:cNvPr>
          <p:cNvGrpSpPr/>
          <p:nvPr/>
        </p:nvGrpSpPr>
        <p:grpSpPr>
          <a:xfrm>
            <a:off x="7954865" y="1948442"/>
            <a:ext cx="301983" cy="352590"/>
            <a:chOff x="3861264" y="1789304"/>
            <a:chExt cx="690944" cy="806733"/>
          </a:xfrm>
          <a:solidFill>
            <a:schemeClr val="bg1"/>
          </a:solidFill>
        </p:grpSpPr>
        <p:sp>
          <p:nvSpPr>
            <p:cNvPr id="49" name="Freeform: Shape 48">
              <a:extLst>
                <a:ext uri="{FF2B5EF4-FFF2-40B4-BE49-F238E27FC236}">
                  <a16:creationId xmlns:a16="http://schemas.microsoft.com/office/drawing/2014/main" id="{348D468D-6B77-47FD-8AC3-75C400F3E605}"/>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621DDC0-46D2-4DC3-B181-1DF0AC62117E}"/>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FFC6E3B-3D22-4A81-AA9D-BC3B433834C1}"/>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8823FA8-6632-44D8-97EA-B52B44195A59}"/>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53" name="Straight Connector 52">
            <a:extLst>
              <a:ext uri="{FF2B5EF4-FFF2-40B4-BE49-F238E27FC236}">
                <a16:creationId xmlns:a16="http://schemas.microsoft.com/office/drawing/2014/main" id="{36CE7363-7A8F-4C8E-85FA-202974114FE4}"/>
              </a:ext>
            </a:extLst>
          </p:cNvPr>
          <p:cNvCxnSpPr>
            <a:cxnSpLocks/>
          </p:cNvCxnSpPr>
          <p:nvPr/>
        </p:nvCxnSpPr>
        <p:spPr>
          <a:xfrm flipV="1">
            <a:off x="7926545" y="1944687"/>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D71A6E6-1AFE-4288-89A7-6BEA42A994ED}"/>
              </a:ext>
            </a:extLst>
          </p:cNvPr>
          <p:cNvGrpSpPr/>
          <p:nvPr/>
        </p:nvGrpSpPr>
        <p:grpSpPr>
          <a:xfrm>
            <a:off x="7592276" y="2574466"/>
            <a:ext cx="301983" cy="352590"/>
            <a:chOff x="3861264" y="1789304"/>
            <a:chExt cx="690944" cy="806733"/>
          </a:xfrm>
          <a:solidFill>
            <a:schemeClr val="bg1"/>
          </a:solidFill>
        </p:grpSpPr>
        <p:sp>
          <p:nvSpPr>
            <p:cNvPr id="55" name="Freeform: Shape 54">
              <a:extLst>
                <a:ext uri="{FF2B5EF4-FFF2-40B4-BE49-F238E27FC236}">
                  <a16:creationId xmlns:a16="http://schemas.microsoft.com/office/drawing/2014/main" id="{A0DAEF93-D0E1-41D0-B256-FC85713B9898}"/>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6BE71ED-C0F9-4BC8-9D06-5DC0BFC3C607}"/>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5060947-B81C-47F7-A2E2-98D03EBBD942}"/>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CDECBD6-B13E-4602-B964-2A1AF45B700F}"/>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59" name="Straight Connector 58">
            <a:extLst>
              <a:ext uri="{FF2B5EF4-FFF2-40B4-BE49-F238E27FC236}">
                <a16:creationId xmlns:a16="http://schemas.microsoft.com/office/drawing/2014/main" id="{A1E8B7E7-B390-4D18-AD67-A593C8DF810D}"/>
              </a:ext>
            </a:extLst>
          </p:cNvPr>
          <p:cNvCxnSpPr>
            <a:cxnSpLocks/>
          </p:cNvCxnSpPr>
          <p:nvPr/>
        </p:nvCxnSpPr>
        <p:spPr>
          <a:xfrm flipV="1">
            <a:off x="7563956" y="2570711"/>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3F539DE-08EA-4D47-BE5D-DBC3835E2230}"/>
              </a:ext>
            </a:extLst>
          </p:cNvPr>
          <p:cNvGrpSpPr/>
          <p:nvPr/>
        </p:nvGrpSpPr>
        <p:grpSpPr>
          <a:xfrm>
            <a:off x="8088377" y="4616796"/>
            <a:ext cx="301983" cy="352590"/>
            <a:chOff x="3861264" y="1789304"/>
            <a:chExt cx="690944" cy="806733"/>
          </a:xfrm>
          <a:solidFill>
            <a:schemeClr val="bg1"/>
          </a:solidFill>
        </p:grpSpPr>
        <p:sp>
          <p:nvSpPr>
            <p:cNvPr id="61" name="Freeform: Shape 60">
              <a:extLst>
                <a:ext uri="{FF2B5EF4-FFF2-40B4-BE49-F238E27FC236}">
                  <a16:creationId xmlns:a16="http://schemas.microsoft.com/office/drawing/2014/main" id="{6AC2C978-2A1A-4B55-9464-1C8D0F2997A9}"/>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950491A-066A-4560-B0B0-565A22C22CBF}"/>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C43BA12-5776-423C-955D-42D94DC2795F}"/>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8AD8528-7042-4B52-B049-BD8F62E3BC61}"/>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65" name="Straight Connector 64">
            <a:extLst>
              <a:ext uri="{FF2B5EF4-FFF2-40B4-BE49-F238E27FC236}">
                <a16:creationId xmlns:a16="http://schemas.microsoft.com/office/drawing/2014/main" id="{C9AC3FDE-F05E-4D4A-9531-0EC9C6D4572C}"/>
              </a:ext>
            </a:extLst>
          </p:cNvPr>
          <p:cNvCxnSpPr>
            <a:cxnSpLocks/>
          </p:cNvCxnSpPr>
          <p:nvPr/>
        </p:nvCxnSpPr>
        <p:spPr>
          <a:xfrm flipV="1">
            <a:off x="8060057" y="4613041"/>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17208652"/>
      </p:ext>
    </p:extLst>
  </p:cSld>
  <p:clrMapOvr>
    <a:masterClrMapping/>
  </p:clrMapOvr>
  <mc:AlternateContent xmlns:mc="http://schemas.openxmlformats.org/markup-compatibility/2006" xmlns:p159="http://schemas.microsoft.com/office/powerpoint/2015/09/main">
    <mc:Choice Requires="p159">
      <p:transition spd="slow" advTm="6312">
        <p159:morph option="byObject"/>
      </p:transition>
    </mc:Choice>
    <mc:Fallback xmlns="">
      <p:transition spd="slow" advTm="63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25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5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75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nodeType="withEffect">
                                  <p:stCondLst>
                                    <p:cond delay="75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100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10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2740983" y="2963660"/>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dirty="0"/>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dirty="0"/>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dirty="0"/>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dirty="0"/>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dirty="0"/>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3045122" y="154597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1272868" y="3650515"/>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B44DEFA-4B76-4154-9BDC-FA822BB620BA}"/>
              </a:ext>
            </a:extLst>
          </p:cNvPr>
          <p:cNvSpPr/>
          <p:nvPr/>
        </p:nvSpPr>
        <p:spPr>
          <a:xfrm>
            <a:off x="1778948" y="3229160"/>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1F1ABF6-6A6C-43C4-BC10-4315F9417808}"/>
              </a:ext>
            </a:extLst>
          </p:cNvPr>
          <p:cNvSpPr/>
          <p:nvPr/>
        </p:nvSpPr>
        <p:spPr>
          <a:xfrm>
            <a:off x="1980950" y="4120196"/>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2044826" y="1999373"/>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dirty="0"/>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1998054" y="2018237"/>
            <a:ext cx="901964" cy="822960"/>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In this lesson, you will see…</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DHIS2 offline data entry capabilities</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spd="slow" advTm="14899">
        <p159:morph option="byObject"/>
      </p:transition>
    </mc:Choice>
    <mc:Fallback xmlns="">
      <p:transition spd="slow" advTm="148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32C93-CDF2-95FB-8FD7-38022371D326}"/>
              </a:ext>
            </a:extLst>
          </p:cNvPr>
          <p:cNvSpPr txBox="1"/>
          <p:nvPr/>
        </p:nvSpPr>
        <p:spPr>
          <a:xfrm>
            <a:off x="4945487" y="3322749"/>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spd="slow" p14:dur="2000" advTm="81000"/>
    </mc:Choice>
    <mc:Fallback xmlns="">
      <p:transition spd="slow" advTm="8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7D58E5E8-DBA7-41AD-B13C-7EFEF796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8F037180-7F0B-4F1F-B186-7D5D17BF2F84}"/>
              </a:ext>
            </a:extLst>
          </p:cNvPr>
          <p:cNvSpPr/>
          <p:nvPr/>
        </p:nvSpPr>
        <p:spPr>
          <a:xfrm>
            <a:off x="7105702" y="805433"/>
            <a:ext cx="4923173" cy="5622581"/>
          </a:xfrm>
          <a:prstGeom prst="roundRect">
            <a:avLst>
              <a:gd name="adj" fmla="val 5333"/>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65CAFEA5-3340-47FA-8B87-CCAAE8F7D59D}"/>
              </a:ext>
            </a:extLst>
          </p:cNvPr>
          <p:cNvGrpSpPr/>
          <p:nvPr/>
        </p:nvGrpSpPr>
        <p:grpSpPr>
          <a:xfrm>
            <a:off x="6909106" y="429985"/>
            <a:ext cx="804672" cy="804672"/>
            <a:chOff x="10901033" y="516564"/>
            <a:chExt cx="804672" cy="804672"/>
          </a:xfrm>
        </p:grpSpPr>
        <p:sp>
          <p:nvSpPr>
            <p:cNvPr id="6" name="Oval 5">
              <a:extLst>
                <a:ext uri="{FF2B5EF4-FFF2-40B4-BE49-F238E27FC236}">
                  <a16:creationId xmlns:a16="http://schemas.microsoft.com/office/drawing/2014/main" id="{22832ED7-AB5E-44AF-A951-127324007D0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C7BC13B-3CAC-447A-AFB5-28DF6047B61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E8E1A0B3-9564-4DE8-9A61-A887CB4A6482}"/>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EB17ACF-7861-45A1-B3E0-79516A3E70F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588491A-3010-41FF-A179-336107D80785}"/>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D073AD35-41A0-4A5B-8216-3CCC83B69A8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3" name="TextBox 12">
            <a:extLst>
              <a:ext uri="{FF2B5EF4-FFF2-40B4-BE49-F238E27FC236}">
                <a16:creationId xmlns:a16="http://schemas.microsoft.com/office/drawing/2014/main" id="{EF3AA2CA-FBBE-4B73-B00B-921E8600A933}"/>
              </a:ext>
            </a:extLst>
          </p:cNvPr>
          <p:cNvSpPr txBox="1"/>
          <p:nvPr/>
        </p:nvSpPr>
        <p:spPr>
          <a:xfrm>
            <a:off x="7186514" y="1127249"/>
            <a:ext cx="4876743" cy="1938992"/>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Do not use the DHIS2 Browser Cache Cleaner app to clear your browser cache</a:t>
            </a:r>
          </a:p>
          <a:p>
            <a:pPr marL="800100" lvl="1" indent="-342900">
              <a:buClr>
                <a:srgbClr val="008CCF"/>
              </a:buClr>
              <a:buFont typeface="Arial" panose="020B0604020202020204" pitchFamily="34" charset="0"/>
              <a:buChar char="•"/>
            </a:pPr>
            <a:r>
              <a:rPr lang="en-US" sz="2400" dirty="0"/>
              <a:t>Your data are stored locally </a:t>
            </a:r>
          </a:p>
        </p:txBody>
      </p:sp>
      <p:sp>
        <p:nvSpPr>
          <p:cNvPr id="14" name="TextBox 13">
            <a:extLst>
              <a:ext uri="{FF2B5EF4-FFF2-40B4-BE49-F238E27FC236}">
                <a16:creationId xmlns:a16="http://schemas.microsoft.com/office/drawing/2014/main" id="{A6C890B1-DEC9-4118-9016-75F0DB1C6728}"/>
              </a:ext>
            </a:extLst>
          </p:cNvPr>
          <p:cNvSpPr txBox="1"/>
          <p:nvPr/>
        </p:nvSpPr>
        <p:spPr>
          <a:xfrm>
            <a:off x="7189983" y="2835378"/>
            <a:ext cx="4765152" cy="1569660"/>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Offline functionality in web-based DHIS2</a:t>
            </a:r>
          </a:p>
          <a:p>
            <a:pPr marL="800100" lvl="1" indent="-342900">
              <a:buClr>
                <a:srgbClr val="008CCF"/>
              </a:buClr>
              <a:buFont typeface="Arial" panose="020B0604020202020204" pitchFamily="34" charset="0"/>
              <a:buChar char="•"/>
            </a:pPr>
            <a:r>
              <a:rPr lang="en-US" sz="2400" dirty="0"/>
              <a:t>Cover periodic internet outages</a:t>
            </a:r>
          </a:p>
        </p:txBody>
      </p:sp>
      <p:sp>
        <p:nvSpPr>
          <p:cNvPr id="16" name="TextBox 15">
            <a:extLst>
              <a:ext uri="{FF2B5EF4-FFF2-40B4-BE49-F238E27FC236}">
                <a16:creationId xmlns:a16="http://schemas.microsoft.com/office/drawing/2014/main" id="{3C384E16-49AF-483F-8FA1-71DE0E4F1D44}"/>
              </a:ext>
            </a:extLst>
          </p:cNvPr>
          <p:cNvSpPr txBox="1"/>
          <p:nvPr/>
        </p:nvSpPr>
        <p:spPr>
          <a:xfrm>
            <a:off x="7189983" y="4543507"/>
            <a:ext cx="4765152" cy="1938992"/>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Capture data in places with limited internet connectivity:</a:t>
            </a:r>
          </a:p>
          <a:p>
            <a:pPr marL="800100" lvl="1" indent="-342900">
              <a:buClr>
                <a:srgbClr val="008CCF"/>
              </a:buClr>
              <a:buFont typeface="Arial" panose="020B0604020202020204" pitchFamily="34" charset="0"/>
              <a:buChar char="•"/>
            </a:pPr>
            <a:r>
              <a:rPr lang="en-US" sz="2400" dirty="0"/>
              <a:t>DHIS2 Android Capture app</a:t>
            </a:r>
          </a:p>
        </p:txBody>
      </p:sp>
    </p:spTree>
    <p:custDataLst>
      <p:tags r:id="rId1"/>
    </p:custDataLst>
    <p:extLst>
      <p:ext uri="{BB962C8B-B14F-4D97-AF65-F5344CB8AC3E}">
        <p14:creationId xmlns:p14="http://schemas.microsoft.com/office/powerpoint/2010/main" val="3503168959"/>
      </p:ext>
    </p:extLst>
  </p:cSld>
  <p:clrMapOvr>
    <a:masterClrMapping/>
  </p:clrMapOvr>
  <mc:AlternateContent xmlns:mc="http://schemas.openxmlformats.org/markup-compatibility/2006" xmlns:p14="http://schemas.microsoft.com/office/powerpoint/2010/main">
    <mc:Choice Requires="p14">
      <p:transition spd="slow" p14:dur="1250" advTm="54456"/>
    </mc:Choice>
    <mc:Fallback xmlns="">
      <p:transition spd="slow" advTm="54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fade">
                                      <p:cBhvr>
                                        <p:cTn id="20" dur="500"/>
                                        <p:tgtEl>
                                          <p:spTgt spid="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xEl>
                                              <p:pRg st="1" end="1"/>
                                            </p:txEl>
                                          </p:spTgt>
                                        </p:tgtEl>
                                        <p:attrNameLst>
                                          <p:attrName>style.visibility</p:attrName>
                                        </p:attrNameLst>
                                      </p:cBhvr>
                                      <p:to>
                                        <p:strVal val="visible"/>
                                      </p:to>
                                    </p:set>
                                    <p:animEffect transition="in" filter="fade">
                                      <p:cBhvr>
                                        <p:cTn id="30" dur="500"/>
                                        <p:tgtEl>
                                          <p:spTgt spid="1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xEl>
                                              <p:pRg st="1" end="1"/>
                                            </p:txEl>
                                          </p:spTgt>
                                        </p:tgtEl>
                                        <p:attrNameLst>
                                          <p:attrName>style.visibility</p:attrName>
                                        </p:attrNameLst>
                                      </p:cBhvr>
                                      <p:to>
                                        <p:strVal val="visible"/>
                                      </p:to>
                                    </p:set>
                                    <p:animEffect transition="in" filter="fade">
                                      <p:cBhvr>
                                        <p:cTn id="4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uiExpand="1" build="p"/>
      <p:bldP spid="14" grpId="0" uiExpand="1" build="p"/>
      <p:bldP spid="1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dirty="0"/>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133598" y="1866900"/>
            <a:ext cx="7532915" cy="1569660"/>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DHIS2 allows you to enter data when the internet connection is not stable:</a:t>
            </a:r>
          </a:p>
          <a:p>
            <a:pPr marL="800100" lvl="1" indent="-342900">
              <a:buClr>
                <a:srgbClr val="008CCF"/>
              </a:buClr>
              <a:buFont typeface="Arial" panose="020B0604020202020204" pitchFamily="34" charset="0"/>
              <a:buChar char="•"/>
            </a:pPr>
            <a:r>
              <a:rPr lang="en-US" sz="2400" dirty="0"/>
              <a:t>Saving the data locally in your browser cache </a:t>
            </a:r>
          </a:p>
        </p:txBody>
      </p:sp>
      <p:sp>
        <p:nvSpPr>
          <p:cNvPr id="25" name="TextBox 24">
            <a:extLst>
              <a:ext uri="{FF2B5EF4-FFF2-40B4-BE49-F238E27FC236}">
                <a16:creationId xmlns:a16="http://schemas.microsoft.com/office/drawing/2014/main" id="{2D16E88E-43D1-410A-BE0A-C9A9B4C6A185}"/>
              </a:ext>
            </a:extLst>
          </p:cNvPr>
          <p:cNvSpPr txBox="1"/>
          <p:nvPr/>
        </p:nvSpPr>
        <p:spPr>
          <a:xfrm>
            <a:off x="2133598" y="3222378"/>
            <a:ext cx="753291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When you are offline a message will be displayed on the screen</a:t>
            </a:r>
          </a:p>
        </p:txBody>
      </p:sp>
      <p:sp>
        <p:nvSpPr>
          <p:cNvPr id="36" name="TextBox 35">
            <a:extLst>
              <a:ext uri="{FF2B5EF4-FFF2-40B4-BE49-F238E27FC236}">
                <a16:creationId xmlns:a16="http://schemas.microsoft.com/office/drawing/2014/main" id="{651DDE82-3CAF-47DC-9CB6-B469CE351E45}"/>
              </a:ext>
            </a:extLst>
          </p:cNvPr>
          <p:cNvSpPr txBox="1"/>
          <p:nvPr/>
        </p:nvSpPr>
        <p:spPr>
          <a:xfrm>
            <a:off x="2133598" y="4208525"/>
            <a:ext cx="753291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When connectivity is restored, you need to select a button to upload the data</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24696"/>
    </mc:Choice>
    <mc:Fallback xmlns="">
      <p:transition spd="slow" advTm="24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2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088BBB9-D649-4C33-993B-C3160AF31CE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626|0.955|2.646"/>
  <p:tag name="ISPRING_SLIDE_ID_2" val="{B9B7AD32-45AC-4DF3-A087-D2389B8B2E74}"/>
  <p:tag name="GENSWF_ADVANCE_TIME" val="7.10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5B69D39-0549-4D3E-A07B-50EFB1DDDAC3}:308"/>
  <p:tag name="TIMING" val="|1.076|1.389"/>
  <p:tag name="ISPRING_SLIDE_ID_2" val="{FDCBABAC-7406-4D57-8E5D-8B8B27B05C46}"/>
  <p:tag name="GENSWF_ADVANCE_TIME" val="6.312"/>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855"/>
  <p:tag name="ISPRING_SLIDE_ID_2" val="{C6E5AEE7-216A-4EBF-83BC-8BFC005C3658}"/>
  <p:tag name="GENSWF_ADVANCE_TIME" val="14.8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55C2D346-D820-46C6-A5DC-69874BFD926D}"/>
  <p:tag name="GENSWF_ADVANCE_TIME" val="81.00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0B07B6-DCE4-452A-B9DA-15E5023AB094}:307"/>
  <p:tag name="GENSWF_ADVANCE_TIME" val="54.456"/>
  <p:tag name="TIMING" val="|0.792|0.96|9.087|10.843|6.375|7.594|11.412"/>
  <p:tag name="ISPRING_SLIDE_ID_2" val="{55247829-C2E6-42BF-877A-1AAFDAC0B2D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3.205|6.153|4.328|4.295"/>
  <p:tag name="ISPRING_SLIDE_ID_2" val="{97FB7252-3078-48C1-A1FA-412194AD38CE}"/>
  <p:tag name="GENSWF_ADVANCE_TIME" val="24.69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7464147-B0F9-4FDA-8155-47E5CCFA0A5A}"/>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8258</TotalTime>
  <Words>669</Words>
  <Application>Microsoft Macintosh PowerPoint</Application>
  <PresentationFormat>Widescreen</PresentationFormat>
  <Paragraphs>54</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lesson,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424</cp:revision>
  <dcterms:created xsi:type="dcterms:W3CDTF">2021-02-03T12:41:27Z</dcterms:created>
  <dcterms:modified xsi:type="dcterms:W3CDTF">2023-09-13T06:06:47Z</dcterms:modified>
</cp:coreProperties>
</file>